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sldIdLst>
    <p:sldId id="256" r:id="rId2"/>
  </p:sldIdLst>
  <p:sldSz cx="6858000" cy="9906000" type="A4"/>
  <p:notesSz cx="6858000"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028E3AF3-D173-48D1-88AE-5AE681350BF3}">
          <p14:sldIdLst/>
        </p14:section>
        <p14:section name="タイトルなしのセクション" id="{287C7041-66A9-412D-B85F-83EAC26F795E}">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9" d="100"/>
          <a:sy n="59" d="100"/>
        </p:scale>
        <p:origin x="259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456813" y="3632202"/>
            <a:ext cx="4950338" cy="3268461"/>
          </a:xfrm>
        </p:spPr>
        <p:txBody>
          <a:bodyPr anchor="b">
            <a:normAutofit/>
          </a:bodyPr>
          <a:lstStyle>
            <a:lvl1pPr>
              <a:defRPr sz="4050"/>
            </a:lvl1pPr>
          </a:lstStyle>
          <a:p>
            <a:r>
              <a:rPr lang="ja-JP" altLang="en-US"/>
              <a:t>マスター タイトルの書式設定</a:t>
            </a:r>
            <a:endParaRPr lang="en-US" dirty="0"/>
          </a:p>
        </p:txBody>
      </p:sp>
      <p:sp>
        <p:nvSpPr>
          <p:cNvPr id="3" name="Subtitle 2"/>
          <p:cNvSpPr>
            <a:spLocks noGrp="1"/>
          </p:cNvSpPr>
          <p:nvPr>
            <p:ph type="subTitle" idx="1"/>
          </p:nvPr>
        </p:nvSpPr>
        <p:spPr>
          <a:xfrm>
            <a:off x="1456813" y="6900661"/>
            <a:ext cx="4950338" cy="162685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23789" y="6241674"/>
            <a:ext cx="1046605" cy="1129239"/>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317500" y="6542671"/>
            <a:ext cx="438734" cy="527403"/>
          </a:xfrm>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401797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56812" y="880533"/>
            <a:ext cx="4943989" cy="4502391"/>
          </a:xfrm>
        </p:spPr>
        <p:txBody>
          <a:bodyPr anchor="ctr">
            <a:normAutofit/>
          </a:bodyPr>
          <a:lstStyle>
            <a:lvl1pPr algn="l">
              <a:defRPr sz="36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6289178"/>
            <a:ext cx="4943989" cy="2247359"/>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4573873"/>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685981"/>
            <a:ext cx="438734" cy="527403"/>
          </a:xfrm>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4008037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641093" y="880534"/>
            <a:ext cx="4582190" cy="4182533"/>
          </a:xfrm>
        </p:spPr>
        <p:txBody>
          <a:bodyPr anchor="ctr">
            <a:normAutofit/>
          </a:bodyPr>
          <a:lstStyle>
            <a:lvl1pPr algn="l">
              <a:defRPr sz="36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1811979" y="5063067"/>
            <a:ext cx="4240416"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456812" y="6289178"/>
            <a:ext cx="4943989" cy="2247359"/>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44" y="4573873"/>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685981"/>
            <a:ext cx="438734" cy="527403"/>
          </a:xfrm>
        </p:spPr>
        <p:txBody>
          <a:bodyPr/>
          <a:lstStyle/>
          <a:p>
            <a:fld id="{FD3481C3-B808-4259-9DF9-46C9C1E84192}" type="slidenum">
              <a:rPr kumimoji="1" lang="ja-JP" altLang="en-US" smtClean="0"/>
              <a:t>‹#›</a:t>
            </a:fld>
            <a:endParaRPr kumimoji="1" lang="ja-JP" altLang="en-US"/>
          </a:p>
        </p:txBody>
      </p:sp>
      <p:sp>
        <p:nvSpPr>
          <p:cNvPr id="14" name="TextBox 13"/>
          <p:cNvSpPr txBox="1"/>
          <p:nvPr/>
        </p:nvSpPr>
        <p:spPr>
          <a:xfrm>
            <a:off x="1356238" y="93600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6127150" y="4196553"/>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4428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56812" y="3522136"/>
            <a:ext cx="4943989" cy="3935887"/>
          </a:xfrm>
        </p:spPr>
        <p:txBody>
          <a:bodyPr anchor="b">
            <a:normAutofit/>
          </a:bodyPr>
          <a:lstStyle>
            <a:lvl1pPr algn="l">
              <a:defRPr sz="36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456812" y="7484534"/>
            <a:ext cx="4943989" cy="105389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4" y="7093176"/>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7197794"/>
            <a:ext cx="438734" cy="527403"/>
          </a:xfrm>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1355959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1641093" y="880534"/>
            <a:ext cx="4582190" cy="4182533"/>
          </a:xfrm>
        </p:spPr>
        <p:txBody>
          <a:bodyPr anchor="ctr">
            <a:normAutofit/>
          </a:bodyPr>
          <a:lstStyle>
            <a:lvl1pPr algn="l">
              <a:defRPr sz="36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456811" y="6273800"/>
            <a:ext cx="5016219" cy="12107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456811" y="7484534"/>
            <a:ext cx="5016219" cy="105389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44" y="7093176"/>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7197794"/>
            <a:ext cx="438734" cy="527403"/>
          </a:xfrm>
        </p:spPr>
        <p:txBody>
          <a:bodyPr/>
          <a:lstStyle/>
          <a:p>
            <a:fld id="{FD3481C3-B808-4259-9DF9-46C9C1E84192}" type="slidenum">
              <a:rPr kumimoji="1" lang="ja-JP" altLang="en-US" smtClean="0"/>
              <a:t>‹#›</a:t>
            </a:fld>
            <a:endParaRPr kumimoji="1" lang="ja-JP" altLang="en-US"/>
          </a:p>
        </p:txBody>
      </p:sp>
      <p:sp>
        <p:nvSpPr>
          <p:cNvPr id="11" name="TextBox 10"/>
          <p:cNvSpPr txBox="1"/>
          <p:nvPr/>
        </p:nvSpPr>
        <p:spPr>
          <a:xfrm>
            <a:off x="1356238" y="93600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2" name="TextBox 11"/>
          <p:cNvSpPr txBox="1"/>
          <p:nvPr/>
        </p:nvSpPr>
        <p:spPr>
          <a:xfrm>
            <a:off x="6127150" y="4196553"/>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2454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56812" y="906255"/>
            <a:ext cx="4943988" cy="4160029"/>
          </a:xfrm>
        </p:spPr>
        <p:txBody>
          <a:bodyPr anchor="ctr">
            <a:normAutofit/>
          </a:bodyPr>
          <a:lstStyle>
            <a:lvl1pPr algn="l">
              <a:defRPr sz="36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456812" y="6273800"/>
            <a:ext cx="4943989" cy="12107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456812" y="7484534"/>
            <a:ext cx="4943989" cy="105389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7093176"/>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7197794"/>
            <a:ext cx="438734" cy="527403"/>
          </a:xfrm>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2611849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3465424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8901" y="906254"/>
            <a:ext cx="1242099" cy="7632180"/>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56812" y="906254"/>
            <a:ext cx="3537261" cy="763218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101181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58901" y="901492"/>
            <a:ext cx="4941899" cy="1850174"/>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456812" y="3081867"/>
            <a:ext cx="4943989" cy="54565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98156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6812" y="2996590"/>
            <a:ext cx="4943989" cy="2121600"/>
          </a:xfrm>
        </p:spPr>
        <p:txBody>
          <a:bodyPr anchor="b"/>
          <a:lstStyle>
            <a:lvl1pPr algn="l">
              <a:defRPr sz="3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5173133"/>
            <a:ext cx="4943989" cy="12428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4" y="4573873"/>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685981"/>
            <a:ext cx="438734" cy="527403"/>
          </a:xfrm>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1084517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56813" y="3086354"/>
            <a:ext cx="2398148" cy="544179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002981" y="3086354"/>
            <a:ext cx="2397820" cy="544179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383421" y="1137909"/>
            <a:ext cx="438734" cy="527403"/>
          </a:xfrm>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1630756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699014" y="3216238"/>
            <a:ext cx="2155947"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1456811" y="4048617"/>
            <a:ext cx="2398149" cy="448601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242116" y="3211575"/>
            <a:ext cx="2154929"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000286" y="4043954"/>
            <a:ext cx="2396760" cy="448601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383421" y="1137909"/>
            <a:ext cx="438734" cy="527403"/>
          </a:xfrm>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317875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458900" y="901492"/>
            <a:ext cx="4941900" cy="1850174"/>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3934754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422424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56811" y="644350"/>
            <a:ext cx="1972188" cy="1410228"/>
          </a:xfrm>
        </p:spPr>
        <p:txBody>
          <a:bodyPr anchor="b"/>
          <a:lstStyle>
            <a:lvl1pPr algn="l">
              <a:defRPr sz="1500" b="0"/>
            </a:lvl1pPr>
          </a:lstStyle>
          <a:p>
            <a:r>
              <a:rPr lang="ja-JP" altLang="en-US"/>
              <a:t>マスター タイトルの書式設定</a:t>
            </a:r>
            <a:endParaRPr lang="en-US" dirty="0"/>
          </a:p>
        </p:txBody>
      </p:sp>
      <p:sp>
        <p:nvSpPr>
          <p:cNvPr id="3" name="Content Placeholder 2"/>
          <p:cNvSpPr>
            <a:spLocks noGrp="1"/>
          </p:cNvSpPr>
          <p:nvPr>
            <p:ph idx="1"/>
          </p:nvPr>
        </p:nvSpPr>
        <p:spPr>
          <a:xfrm>
            <a:off x="3557620" y="644352"/>
            <a:ext cx="2843180" cy="782161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56811" y="2309108"/>
            <a:ext cx="1972188" cy="615685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2412966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56812" y="6934200"/>
            <a:ext cx="4943989" cy="818622"/>
          </a:xfrm>
        </p:spPr>
        <p:txBody>
          <a:bodyPr anchor="b">
            <a:normAutofit/>
          </a:bodyPr>
          <a:lstStyle>
            <a:lvl1pPr algn="l">
              <a:defRPr sz="18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456812" y="917172"/>
            <a:ext cx="4943989" cy="556829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6812" y="7752821"/>
            <a:ext cx="4943989" cy="71314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CA6B21-FC95-40E1-86CB-D466A40BF7AE}" type="datetimeFigureOut">
              <a:rPr kumimoji="1" lang="ja-JP" altLang="en-US" smtClean="0"/>
              <a:t>2025/6/12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7093176"/>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7197794"/>
            <a:ext cx="438734" cy="527403"/>
          </a:xfrm>
        </p:spPr>
        <p:txBody>
          <a:body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2855404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330200"/>
            <a:ext cx="1485900" cy="9589129"/>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15316" y="411"/>
            <a:ext cx="1464204" cy="9898732"/>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37160" cy="9906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458900" y="901492"/>
            <a:ext cx="4941900" cy="1850174"/>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3081867"/>
            <a:ext cx="4943989" cy="5613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29300" y="8861796"/>
            <a:ext cx="574785" cy="534691"/>
          </a:xfrm>
          <a:prstGeom prst="rect">
            <a:avLst/>
          </a:prstGeom>
        </p:spPr>
        <p:txBody>
          <a:bodyPr vert="horz" lIns="91440" tIns="45720" rIns="91440" bIns="45720" rtlCol="0" anchor="ctr"/>
          <a:lstStyle>
            <a:lvl1pPr algn="r">
              <a:defRPr sz="675">
                <a:solidFill>
                  <a:schemeClr val="tx1">
                    <a:tint val="75000"/>
                  </a:schemeClr>
                </a:solidFill>
              </a:defRPr>
            </a:lvl1pPr>
          </a:lstStyle>
          <a:p>
            <a:fld id="{79CA6B21-FC95-40E1-86CB-D466A40BF7AE}" type="datetimeFigureOut">
              <a:rPr kumimoji="1" lang="ja-JP" altLang="en-US" smtClean="0"/>
              <a:t>2025/6/12</a:t>
            </a:fld>
            <a:endParaRPr kumimoji="1" lang="ja-JP" altLang="en-US"/>
          </a:p>
        </p:txBody>
      </p:sp>
      <p:sp>
        <p:nvSpPr>
          <p:cNvPr id="5" name="Footer Placeholder 4"/>
          <p:cNvSpPr>
            <a:spLocks noGrp="1"/>
          </p:cNvSpPr>
          <p:nvPr>
            <p:ph type="ftr" sz="quarter" idx="3"/>
          </p:nvPr>
        </p:nvSpPr>
        <p:spPr>
          <a:xfrm>
            <a:off x="1456811" y="8862836"/>
            <a:ext cx="4287366"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383421" y="1137909"/>
            <a:ext cx="438734" cy="527403"/>
          </a:xfrm>
          <a:prstGeom prst="rect">
            <a:avLst/>
          </a:prstGeom>
        </p:spPr>
        <p:txBody>
          <a:bodyPr vert="horz" lIns="91440" tIns="45720" rIns="91440" bIns="45720" rtlCol="0" anchor="ctr"/>
          <a:lstStyle>
            <a:lvl1pPr algn="r">
              <a:defRPr sz="1500">
                <a:solidFill>
                  <a:srgbClr val="FEFFFF"/>
                </a:solidFill>
              </a:defRPr>
            </a:lvl1pPr>
          </a:lstStyle>
          <a:p>
            <a:fld id="{FD3481C3-B808-4259-9DF9-46C9C1E84192}" type="slidenum">
              <a:rPr kumimoji="1" lang="ja-JP" altLang="en-US" smtClean="0"/>
              <a:t>‹#›</a:t>
            </a:fld>
            <a:endParaRPr kumimoji="1" lang="ja-JP" altLang="en-US"/>
          </a:p>
        </p:txBody>
      </p:sp>
    </p:spTree>
    <p:extLst>
      <p:ext uri="{BB962C8B-B14F-4D97-AF65-F5344CB8AC3E}">
        <p14:creationId xmlns:p14="http://schemas.microsoft.com/office/powerpoint/2010/main" val="1837325932"/>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 id="2147483941" r:id="rId12"/>
    <p:sldLayoutId id="2147483942" r:id="rId13"/>
    <p:sldLayoutId id="2147483943" r:id="rId14"/>
    <p:sldLayoutId id="2147483944" r:id="rId15"/>
    <p:sldLayoutId id="2147483945" r:id="rId16"/>
  </p:sldLayoutIdLst>
  <p:txStyles>
    <p:titleStyle>
      <a:lvl1pPr algn="l" defTabSz="342900" rtl="0" eaLnBrk="1" latinLnBrk="0" hangingPunct="1">
        <a:spcBef>
          <a:spcPct val="0"/>
        </a:spcBef>
        <a:buNone/>
        <a:defRPr kumimoji="1" sz="27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ffice@tokyo-psychodrama.org" TargetMode="External"/><Relationship Id="rId2" Type="http://schemas.openxmlformats.org/officeDocument/2006/relationships/hyperlink" Target="http://www.tokyo-psychodrama.org/" TargetMode="External"/><Relationship Id="rId1" Type="http://schemas.openxmlformats.org/officeDocument/2006/relationships/slideLayout" Target="../slideLayouts/slideLayout4.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B357A6B-A9E9-9DB7-2BC6-E126F2990A79}"/>
              </a:ext>
            </a:extLst>
          </p:cNvPr>
          <p:cNvSpPr>
            <a:spLocks noGrp="1"/>
          </p:cNvSpPr>
          <p:nvPr>
            <p:ph type="title"/>
          </p:nvPr>
        </p:nvSpPr>
        <p:spPr>
          <a:xfrm>
            <a:off x="1077423" y="610383"/>
            <a:ext cx="4928507" cy="1373214"/>
          </a:xfrm>
        </p:spPr>
        <p:txBody>
          <a:bodyPr>
            <a:normAutofit fontScale="90000"/>
          </a:bodyPr>
          <a:lstStyle/>
          <a:p>
            <a:r>
              <a:rPr lang="en-US" altLang="ja-JP" sz="1800" kern="100" dirty="0">
                <a:solidFill>
                  <a:srgbClr val="1F3864"/>
                </a:solidFill>
                <a:effectLst/>
                <a:latin typeface="+mj-ea"/>
                <a:cs typeface="Times New Roman" panose="02020603050405020304" pitchFamily="18" charset="0"/>
              </a:rPr>
              <a:t>2025</a:t>
            </a:r>
            <a:r>
              <a:rPr lang="ja-JP" altLang="en-US" sz="1800" kern="100" dirty="0">
                <a:solidFill>
                  <a:srgbClr val="1F3864"/>
                </a:solidFill>
                <a:effectLst/>
                <a:latin typeface="+mj-ea"/>
                <a:cs typeface="Times New Roman" panose="02020603050405020304" pitchFamily="18" charset="0"/>
              </a:rPr>
              <a:t>年度　</a:t>
            </a:r>
            <a:r>
              <a:rPr lang="ja-JP" altLang="ja-JP" sz="1800" kern="100" dirty="0">
                <a:solidFill>
                  <a:srgbClr val="1F3864"/>
                </a:solidFill>
                <a:effectLst/>
                <a:latin typeface="+mj-ea"/>
                <a:cs typeface="Times New Roman" panose="02020603050405020304" pitchFamily="18" charset="0"/>
              </a:rPr>
              <a:t>東京サイコドラマ協会</a:t>
            </a:r>
            <a:br>
              <a:rPr lang="ja-JP" altLang="ja-JP" sz="1800" kern="100" dirty="0">
                <a:effectLst/>
                <a:latin typeface="+mj-ea"/>
                <a:cs typeface="Times New Roman" panose="02020603050405020304" pitchFamily="18" charset="0"/>
              </a:rPr>
            </a:br>
            <a:r>
              <a:rPr lang="ja-JP" altLang="en-US" sz="1800" kern="100" dirty="0">
                <a:effectLst/>
                <a:latin typeface="+mj-ea"/>
                <a:cs typeface="Times New Roman" panose="02020603050405020304" pitchFamily="18" charset="0"/>
              </a:rPr>
              <a:t>　　　　　</a:t>
            </a:r>
            <a:r>
              <a:rPr lang="ja-JP" altLang="ja-JP" sz="2000" dirty="0">
                <a:solidFill>
                  <a:srgbClr val="1F3864"/>
                </a:solidFill>
                <a:effectLst/>
                <a:latin typeface="+mj-ea"/>
                <a:cs typeface="Times New Roman" panose="02020603050405020304" pitchFamily="18" charset="0"/>
              </a:rPr>
              <a:t>オープングループのご案内</a:t>
            </a:r>
            <a:br>
              <a:rPr lang="en-US" altLang="ja-JP" sz="2000" dirty="0">
                <a:solidFill>
                  <a:srgbClr val="1F3864"/>
                </a:solidFill>
                <a:effectLst/>
                <a:ea typeface="游明朝" panose="02020400000000000000" pitchFamily="18" charset="-128"/>
                <a:cs typeface="Times New Roman" panose="02020603050405020304" pitchFamily="18" charset="0"/>
              </a:rPr>
            </a:br>
            <a:br>
              <a:rPr lang="en-US" altLang="ja-JP" sz="1800" dirty="0">
                <a:solidFill>
                  <a:srgbClr val="1F3864"/>
                </a:solidFill>
                <a:effectLst/>
                <a:ea typeface="游明朝" panose="02020400000000000000" pitchFamily="18" charset="-128"/>
                <a:cs typeface="Times New Roman" panose="02020603050405020304" pitchFamily="18" charset="0"/>
              </a:rPr>
            </a:br>
            <a:r>
              <a:rPr lang="ja-JP" altLang="ja-JP" sz="1300" kern="100" dirty="0">
                <a:effectLst/>
                <a:latin typeface="AR丸ゴシック体M" panose="020B0609010101010101" pitchFamily="49" charset="-128"/>
                <a:ea typeface="AR丸ゴシック体M" panose="020B0609010101010101" pitchFamily="49" charset="-128"/>
                <a:cs typeface="Times New Roman" panose="02020603050405020304" pitchFamily="18" charset="0"/>
              </a:rPr>
              <a:t>東京サイコドラマ協会は、モレノ派サイコドラマの普及とサイコドラマティストの育成を目的に、サイコドラマを｢広める｣｢学ぶ｣｢深める｣活動を行っています。</a:t>
            </a:r>
            <a:br>
              <a:rPr lang="ja-JP" altLang="ja-JP" sz="1300" kern="100" dirty="0">
                <a:effectLst/>
                <a:latin typeface="AR丸ゴシック体M" panose="020B0609010101010101" pitchFamily="49" charset="-128"/>
                <a:ea typeface="AR丸ゴシック体M" panose="020B0609010101010101" pitchFamily="49" charset="-128"/>
                <a:cs typeface="Times New Roman" panose="02020603050405020304" pitchFamily="18" charset="0"/>
              </a:rPr>
            </a:br>
            <a:br>
              <a:rPr lang="en-US" altLang="ja-JP" sz="1800" dirty="0">
                <a:solidFill>
                  <a:srgbClr val="1F3864"/>
                </a:solidFill>
                <a:effectLst/>
                <a:ea typeface="游明朝" panose="02020400000000000000" pitchFamily="18" charset="-128"/>
                <a:cs typeface="Times New Roman" panose="02020603050405020304" pitchFamily="18" charset="0"/>
              </a:rPr>
            </a:br>
            <a:endParaRPr lang="ja-JP" altLang="en-US" dirty="0"/>
          </a:p>
        </p:txBody>
      </p:sp>
      <p:sp>
        <p:nvSpPr>
          <p:cNvPr id="5" name="コンテンツ プレースホルダー 4">
            <a:extLst>
              <a:ext uri="{FF2B5EF4-FFF2-40B4-BE49-F238E27FC236}">
                <a16:creationId xmlns:a16="http://schemas.microsoft.com/office/drawing/2014/main" id="{B252FD3F-AA3F-275B-D026-574E58301FA8}"/>
              </a:ext>
            </a:extLst>
          </p:cNvPr>
          <p:cNvSpPr>
            <a:spLocks noGrp="1"/>
          </p:cNvSpPr>
          <p:nvPr>
            <p:ph sz="half" idx="1"/>
          </p:nvPr>
        </p:nvSpPr>
        <p:spPr>
          <a:xfrm>
            <a:off x="683397" y="2135137"/>
            <a:ext cx="5808412" cy="2532973"/>
          </a:xfrm>
        </p:spPr>
        <p:txBody>
          <a:bodyPr>
            <a:normAutofit fontScale="25000" lnSpcReduction="20000"/>
          </a:bodyPr>
          <a:lstStyle/>
          <a:p>
            <a:pPr marL="0" indent="0" algn="just">
              <a:buNone/>
            </a:pPr>
            <a:r>
              <a:rPr lang="ja-JP" altLang="ja-JP" sz="5600" kern="100" dirty="0">
                <a:solidFill>
                  <a:srgbClr val="002060"/>
                </a:solidFill>
                <a:effectLst/>
                <a:latin typeface="+mj-ea"/>
                <a:ea typeface="+mj-ea"/>
                <a:cs typeface="Times New Roman" panose="02020603050405020304" pitchFamily="18" charset="0"/>
              </a:rPr>
              <a:t>☆オープン・グループ</a:t>
            </a:r>
            <a:endParaRPr lang="en-US" altLang="ja-JP" sz="5600" kern="100" dirty="0">
              <a:solidFill>
                <a:srgbClr val="002060"/>
              </a:solidFill>
              <a:effectLst/>
              <a:latin typeface="+mj-ea"/>
              <a:ea typeface="+mj-ea"/>
              <a:cs typeface="Times New Roman" panose="02020603050405020304" pitchFamily="18" charset="0"/>
            </a:endParaRPr>
          </a:p>
          <a:p>
            <a:pPr algn="just">
              <a:lnSpc>
                <a:spcPct val="120000"/>
              </a:lnSpc>
            </a:pPr>
            <a:r>
              <a:rPr lang="ja-JP" altLang="ja-JP" sz="4400" kern="100" dirty="0">
                <a:effectLst/>
                <a:latin typeface="ＭＳ ゴシック" panose="020B0609070205080204" pitchFamily="49" charset="-128"/>
                <a:ea typeface="AR丸ゴシック体M" panose="020B0609010101010101"/>
                <a:cs typeface="Times New Roman" panose="02020603050405020304" pitchFamily="18" charset="0"/>
              </a:rPr>
              <a:t>どなたでも参加できるグループです。</a:t>
            </a:r>
            <a:endParaRPr lang="en-US" altLang="ja-JP" sz="4400" kern="100" dirty="0">
              <a:effectLst/>
              <a:latin typeface="ＭＳ ゴシック" panose="020B0609070205080204" pitchFamily="49" charset="-128"/>
              <a:ea typeface="AR丸ゴシック体M" panose="020B0609010101010101"/>
              <a:cs typeface="Times New Roman" panose="02020603050405020304" pitchFamily="18" charset="0"/>
            </a:endParaRPr>
          </a:p>
          <a:p>
            <a:pPr algn="just">
              <a:lnSpc>
                <a:spcPct val="120000"/>
              </a:lnSpc>
            </a:pPr>
            <a:r>
              <a:rPr lang="ja-JP" altLang="en-US" sz="4400" kern="100" dirty="0">
                <a:effectLst/>
                <a:latin typeface="ＭＳ ゴシック" panose="020B0609070205080204" pitchFamily="49" charset="-128"/>
                <a:ea typeface="AR丸ゴシック体M" panose="020B0609010101010101"/>
                <a:cs typeface="Times New Roman" panose="02020603050405020304" pitchFamily="18" charset="0"/>
              </a:rPr>
              <a:t>月ごとに異なるディレクターのサイコドラマを体験していただけます。</a:t>
            </a:r>
            <a:endParaRPr lang="en-US" altLang="ja-JP" sz="4400" kern="100" dirty="0">
              <a:effectLst/>
              <a:latin typeface="ＭＳ ゴシック" panose="020B0609070205080204" pitchFamily="49" charset="-128"/>
              <a:ea typeface="AR丸ゴシック体M" panose="020B0609010101010101"/>
              <a:cs typeface="Times New Roman" panose="02020603050405020304" pitchFamily="18" charset="0"/>
            </a:endParaRPr>
          </a:p>
          <a:p>
            <a:pPr algn="just">
              <a:lnSpc>
                <a:spcPct val="120000"/>
              </a:lnSpc>
            </a:pPr>
            <a:r>
              <a:rPr lang="ja-JP" altLang="en-US" sz="4400" kern="100" dirty="0">
                <a:latin typeface="ＭＳ ゴシック" panose="020B0609070205080204" pitchFamily="49" charset="-128"/>
                <a:ea typeface="AR丸ゴシック体M" panose="020B0609010101010101"/>
                <a:cs typeface="Times New Roman" panose="02020603050405020304" pitchFamily="18" charset="0"/>
              </a:rPr>
              <a:t>事前申し込みが必要となります。</a:t>
            </a:r>
            <a:endParaRPr lang="en-US" altLang="ja-JP" sz="4400" kern="100" dirty="0">
              <a:latin typeface="ＭＳ ゴシック" panose="020B0609070205080204" pitchFamily="49" charset="-128"/>
              <a:ea typeface="AR丸ゴシック体M" panose="020B0609010101010101"/>
              <a:cs typeface="Times New Roman" panose="02020603050405020304" pitchFamily="18" charset="0"/>
            </a:endParaRPr>
          </a:p>
          <a:p>
            <a:pPr marL="0" indent="0" algn="just">
              <a:lnSpc>
                <a:spcPct val="120000"/>
              </a:lnSpc>
              <a:buNone/>
            </a:pPr>
            <a:r>
              <a:rPr lang="ja-JP" altLang="en-US" sz="4400" kern="100" dirty="0">
                <a:latin typeface="ＭＳ ゴシック" panose="020B0609070205080204" pitchFamily="49" charset="-128"/>
                <a:ea typeface="AR丸ゴシック体M" panose="020B0609010101010101"/>
                <a:cs typeface="Times New Roman" panose="02020603050405020304" pitchFamily="18" charset="0"/>
              </a:rPr>
              <a:t>　　（当協会</a:t>
            </a:r>
            <a:r>
              <a:rPr lang="en-US" altLang="ja-JP" sz="4400" kern="100" dirty="0">
                <a:latin typeface="ＭＳ ゴシック" panose="020B0609070205080204" pitchFamily="49" charset="-128"/>
                <a:ea typeface="AR丸ゴシック体M" panose="020B0609010101010101"/>
                <a:cs typeface="Times New Roman" panose="02020603050405020304" pitchFamily="18" charset="0"/>
              </a:rPr>
              <a:t>HP</a:t>
            </a:r>
            <a:r>
              <a:rPr lang="ja-JP" altLang="en-US" sz="4400" kern="100" dirty="0">
                <a:latin typeface="ＭＳ ゴシック" panose="020B0609070205080204" pitchFamily="49" charset="-128"/>
                <a:ea typeface="AR丸ゴシック体M" panose="020B0609010101010101"/>
                <a:cs typeface="Times New Roman" panose="02020603050405020304" pitchFamily="18" charset="0"/>
              </a:rPr>
              <a:t> イベントページから、</a:t>
            </a:r>
            <a:r>
              <a:rPr lang="en-US" altLang="ja-JP" sz="4400" kern="100" dirty="0">
                <a:latin typeface="ＭＳ ゴシック" panose="020B0609070205080204" pitchFamily="49" charset="-128"/>
                <a:ea typeface="AR丸ゴシック体M" panose="020B0609010101010101"/>
                <a:cs typeface="Times New Roman" panose="02020603050405020304" pitchFamily="18" charset="0"/>
              </a:rPr>
              <a:t>Google</a:t>
            </a:r>
            <a:r>
              <a:rPr lang="ja-JP" altLang="en-US" sz="4400" kern="100" dirty="0">
                <a:latin typeface="ＭＳ ゴシック" panose="020B0609070205080204" pitchFamily="49" charset="-128"/>
                <a:ea typeface="AR丸ゴシック体M" panose="020B0609010101010101"/>
                <a:cs typeface="Times New Roman" panose="02020603050405020304" pitchFamily="18" charset="0"/>
              </a:rPr>
              <a:t>フォームでお申し込みください）　</a:t>
            </a:r>
            <a:endParaRPr lang="en-US" altLang="ja-JP" sz="4400" kern="100" dirty="0">
              <a:latin typeface="ＭＳ ゴシック" panose="020B0609070205080204" pitchFamily="49" charset="-128"/>
              <a:ea typeface="AR丸ゴシック体M" panose="020B0609010101010101"/>
              <a:cs typeface="Times New Roman" panose="02020603050405020304" pitchFamily="18" charset="0"/>
            </a:endParaRPr>
          </a:p>
          <a:p>
            <a:pPr algn="just">
              <a:lnSpc>
                <a:spcPct val="120000"/>
              </a:lnSpc>
            </a:pPr>
            <a:r>
              <a:rPr lang="ja-JP" altLang="en-US" sz="4400" kern="100" dirty="0">
                <a:latin typeface="ＭＳ ゴシック" panose="020B0609070205080204" pitchFamily="49" charset="-128"/>
                <a:ea typeface="AR丸ゴシック体M" panose="020B0609010101010101"/>
                <a:cs typeface="Times New Roman" panose="02020603050405020304" pitchFamily="18" charset="0"/>
              </a:rPr>
              <a:t>変更の可能性がありますので、事前に</a:t>
            </a:r>
            <a:r>
              <a:rPr lang="ja-JP" altLang="ja-JP" sz="4400" kern="100" dirty="0">
                <a:latin typeface="ＭＳ ゴシック" panose="020B0609070205080204" pitchFamily="49" charset="-128"/>
                <a:ea typeface="AR丸ゴシック体M" panose="020B0609010101010101"/>
                <a:cs typeface="Times New Roman" panose="02020603050405020304" pitchFamily="18" charset="0"/>
              </a:rPr>
              <a:t>ＨＰでご確認ください</a:t>
            </a:r>
            <a:r>
              <a:rPr lang="ja-JP" altLang="ja-JP" sz="4000" kern="100" dirty="0">
                <a:latin typeface="ＭＳ ゴシック" panose="020B0609070205080204" pitchFamily="49" charset="-128"/>
                <a:ea typeface="AR丸ゴシック体M" panose="020B0609010101010101"/>
                <a:cs typeface="Times New Roman" panose="02020603050405020304" pitchFamily="18" charset="0"/>
              </a:rPr>
              <a:t>。</a:t>
            </a:r>
            <a:endParaRPr lang="en-US" altLang="ja-JP" sz="4000" kern="100" dirty="0">
              <a:latin typeface="ＭＳ ゴシック" panose="020B0609070205080204" pitchFamily="49" charset="-128"/>
              <a:ea typeface="AR丸ゴシック体M" panose="020B0609010101010101"/>
              <a:cs typeface="Times New Roman" panose="02020603050405020304" pitchFamily="18" charset="0"/>
            </a:endParaRPr>
          </a:p>
          <a:p>
            <a:pPr algn="just">
              <a:lnSpc>
                <a:spcPct val="120000"/>
              </a:lnSpc>
            </a:pPr>
            <a:r>
              <a:rPr lang="ja-JP" altLang="en-US" sz="4400" dirty="0">
                <a:ea typeface="AR丸ゴシック体M" panose="020B0609010101010101"/>
                <a:cs typeface="ＭＳ Ｐゴシック" panose="020B0600070205080204" pitchFamily="50" charset="-128"/>
              </a:rPr>
              <a:t>サイコドラマを含むグループセラピーでは、参加者のプライバシー保護を重視します。ワークショップで語られた他参加者の個人的なエピソードは、グループの外で他言しないというルールがあることをご理解の上ご参加ください。</a:t>
            </a:r>
            <a:endParaRPr lang="en-US" altLang="ja-JP" sz="4400" kern="100" dirty="0">
              <a:latin typeface="ＭＳ ゴシック" panose="020B0609070205080204" pitchFamily="49" charset="-128"/>
              <a:ea typeface="AR丸ゴシック体M" panose="020B0609010101010101"/>
              <a:cs typeface="Times New Roman" panose="02020603050405020304" pitchFamily="18" charset="0"/>
            </a:endParaRPr>
          </a:p>
          <a:p>
            <a:pPr algn="just">
              <a:lnSpc>
                <a:spcPct val="120000"/>
              </a:lnSpc>
            </a:pPr>
            <a:r>
              <a:rPr lang="ja-JP" altLang="ja-JP" sz="4400" kern="100" dirty="0">
                <a:effectLst/>
                <a:latin typeface="ＭＳ ゴシック" panose="020B0609070205080204" pitchFamily="49" charset="-128"/>
                <a:ea typeface="AR丸ゴシック体M" panose="020B0609010101010101"/>
                <a:cs typeface="Times New Roman" panose="02020603050405020304" pitchFamily="18" charset="0"/>
              </a:rPr>
              <a:t>治療目的のグループではありませんので、治療中の方は、主治医とご相談ください。</a:t>
            </a:r>
            <a:endParaRPr lang="en-US" altLang="ja-JP" sz="4400" kern="100" dirty="0">
              <a:effectLst/>
              <a:latin typeface="ＭＳ ゴシック" panose="020B0609070205080204" pitchFamily="49" charset="-128"/>
              <a:ea typeface="AR丸ゴシック体M" panose="020B0609010101010101"/>
              <a:cs typeface="Times New Roman" panose="02020603050405020304" pitchFamily="18" charset="0"/>
            </a:endParaRPr>
          </a:p>
        </p:txBody>
      </p:sp>
      <p:sp>
        <p:nvSpPr>
          <p:cNvPr id="8" name="テキスト ボックス 7">
            <a:extLst>
              <a:ext uri="{FF2B5EF4-FFF2-40B4-BE49-F238E27FC236}">
                <a16:creationId xmlns:a16="http://schemas.microsoft.com/office/drawing/2014/main" id="{57F87B62-BFC0-0A48-23D7-8A4EE2F1E22C}"/>
              </a:ext>
            </a:extLst>
          </p:cNvPr>
          <p:cNvSpPr txBox="1"/>
          <p:nvPr/>
        </p:nvSpPr>
        <p:spPr>
          <a:xfrm>
            <a:off x="989786" y="6025485"/>
            <a:ext cx="4571999" cy="307777"/>
          </a:xfrm>
          <a:prstGeom prst="rect">
            <a:avLst/>
          </a:prstGeom>
          <a:noFill/>
        </p:spPr>
        <p:txBody>
          <a:bodyPr wrap="square" rtlCol="0">
            <a:spAutoFit/>
          </a:bodyPr>
          <a:lstStyle/>
          <a:p>
            <a:r>
              <a:rPr kumimoji="1" lang="ja-JP" altLang="en-US" sz="1400" dirty="0"/>
              <a:t>　　</a:t>
            </a:r>
            <a:r>
              <a:rPr kumimoji="1" lang="en-US" altLang="ja-JP" sz="1400" dirty="0"/>
              <a:t>2025</a:t>
            </a:r>
            <a:r>
              <a:rPr kumimoji="1" lang="ja-JP" altLang="en-US" sz="1400" dirty="0"/>
              <a:t>年度オープングループ担当者（予定）</a:t>
            </a:r>
          </a:p>
        </p:txBody>
      </p:sp>
      <p:sp>
        <p:nvSpPr>
          <p:cNvPr id="12" name="テキスト ボックス 11">
            <a:extLst>
              <a:ext uri="{FF2B5EF4-FFF2-40B4-BE49-F238E27FC236}">
                <a16:creationId xmlns:a16="http://schemas.microsoft.com/office/drawing/2014/main" id="{848792FE-FF3A-6B5E-FC72-91029A06BCCB}"/>
              </a:ext>
            </a:extLst>
          </p:cNvPr>
          <p:cNvSpPr txBox="1"/>
          <p:nvPr/>
        </p:nvSpPr>
        <p:spPr>
          <a:xfrm>
            <a:off x="437336" y="8748288"/>
            <a:ext cx="5411014" cy="646331"/>
          </a:xfrm>
          <a:prstGeom prst="rect">
            <a:avLst/>
          </a:prstGeom>
          <a:noFill/>
        </p:spPr>
        <p:txBody>
          <a:bodyPr wrap="square" rtlCol="0">
            <a:spAutoFit/>
          </a:bodyPr>
          <a:lstStyle/>
          <a:p>
            <a:pPr algn="just"/>
            <a:r>
              <a:rPr lang="ja-JP" alt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200" kern="100" dirty="0">
                <a:effectLst/>
                <a:latin typeface="+mn-ea"/>
                <a:cs typeface="Times New Roman" panose="02020603050405020304" pitchFamily="18" charset="0"/>
              </a:rPr>
              <a:t>　</a:t>
            </a:r>
            <a:r>
              <a:rPr lang="en-US" altLang="ja-JP" sz="1200" kern="100" dirty="0">
                <a:effectLst/>
                <a:latin typeface="+mn-ea"/>
                <a:cs typeface="Times New Roman" panose="02020603050405020304" pitchFamily="18" charset="0"/>
              </a:rPr>
              <a:t>HP</a:t>
            </a:r>
            <a:r>
              <a:rPr lang="ja-JP" altLang="en-US" sz="1200" kern="100" dirty="0">
                <a:effectLst/>
                <a:latin typeface="+mn-ea"/>
                <a:cs typeface="Times New Roman" panose="02020603050405020304" pitchFamily="18" charset="0"/>
              </a:rPr>
              <a:t>：</a:t>
            </a:r>
            <a:r>
              <a:rPr lang="en-US" altLang="ja-JP" sz="1200" kern="100" dirty="0">
                <a:effectLst/>
                <a:latin typeface="+mn-ea"/>
                <a:cs typeface="Times New Roman" panose="02020603050405020304" pitchFamily="18" charset="0"/>
              </a:rPr>
              <a:t>    </a:t>
            </a:r>
            <a:r>
              <a:rPr lang="en-US" altLang="ja-JP" sz="1200" u="sng" kern="100" dirty="0">
                <a:solidFill>
                  <a:srgbClr val="0563C1"/>
                </a:solidFill>
                <a:effectLst/>
                <a:latin typeface="+mn-ea"/>
                <a:cs typeface="Times New Roman" panose="02020603050405020304" pitchFamily="18" charset="0"/>
                <a:hlinkClick r:id="rId2"/>
              </a:rPr>
              <a:t>www.tokyo-psychodrama.org</a:t>
            </a:r>
            <a:endParaRPr lang="ja-JP" altLang="ja-JP" sz="1200" kern="100" dirty="0">
              <a:effectLst/>
              <a:latin typeface="+mn-ea"/>
              <a:cs typeface="Times New Roman" panose="02020603050405020304" pitchFamily="18" charset="0"/>
            </a:endParaRPr>
          </a:p>
          <a:p>
            <a:pPr algn="just"/>
            <a:r>
              <a:rPr lang="ja-JP" altLang="ja-JP" sz="1200" kern="100" dirty="0">
                <a:effectLst/>
                <a:latin typeface="+mn-ea"/>
                <a:cs typeface="Times New Roman" panose="02020603050405020304" pitchFamily="18" charset="0"/>
              </a:rPr>
              <a:t>　　</a:t>
            </a:r>
            <a:r>
              <a:rPr lang="en-US" altLang="ja-JP" sz="1200" kern="100" dirty="0">
                <a:effectLst/>
                <a:latin typeface="+mn-ea"/>
                <a:cs typeface="Times New Roman" panose="02020603050405020304" pitchFamily="18" charset="0"/>
              </a:rPr>
              <a:t> e-mail</a:t>
            </a:r>
            <a:r>
              <a:rPr lang="ja-JP" altLang="en-US" sz="1200" kern="100" dirty="0">
                <a:effectLst/>
                <a:latin typeface="+mn-ea"/>
                <a:cs typeface="Times New Roman" panose="02020603050405020304" pitchFamily="18" charset="0"/>
              </a:rPr>
              <a:t>：</a:t>
            </a:r>
            <a:r>
              <a:rPr lang="en-US" altLang="ja-JP" sz="1200" kern="100" dirty="0">
                <a:effectLst/>
                <a:latin typeface="+mn-ea"/>
                <a:cs typeface="Times New Roman" panose="02020603050405020304" pitchFamily="18" charset="0"/>
              </a:rPr>
              <a:t>  </a:t>
            </a:r>
            <a:r>
              <a:rPr lang="en-US" altLang="ja-JP" sz="1200" u="sng" kern="100" dirty="0">
                <a:solidFill>
                  <a:srgbClr val="0563C1"/>
                </a:solidFill>
                <a:effectLst/>
                <a:latin typeface="+mn-ea"/>
                <a:cs typeface="Times New Roman" panose="02020603050405020304" pitchFamily="18" charset="0"/>
                <a:hlinkClick r:id="rId3"/>
              </a:rPr>
              <a:t>office@tokyo-psychodrama.org</a:t>
            </a:r>
            <a:endParaRPr lang="ja-JP" altLang="ja-JP" sz="1200" kern="100" dirty="0">
              <a:effectLst/>
              <a:latin typeface="+mn-ea"/>
              <a:cs typeface="Times New Roman" panose="02020603050405020304" pitchFamily="18" charset="0"/>
            </a:endParaRPr>
          </a:p>
          <a:p>
            <a:pPr algn="just"/>
            <a:r>
              <a:rPr lang="en-US" altLang="ja-JP" sz="1200" kern="100" dirty="0">
                <a:effectLst/>
                <a:latin typeface="+mn-ea"/>
                <a:cs typeface="Times New Roman" panose="02020603050405020304" pitchFamily="18" charset="0"/>
              </a:rPr>
              <a:t>       Facebook</a:t>
            </a:r>
            <a:r>
              <a:rPr lang="ja-JP" altLang="en-US" sz="1200" kern="100" dirty="0">
                <a:effectLst/>
                <a:latin typeface="+mn-ea"/>
                <a:cs typeface="Times New Roman" panose="02020603050405020304" pitchFamily="18" charset="0"/>
              </a:rPr>
              <a:t>：</a:t>
            </a:r>
            <a:r>
              <a:rPr lang="ja-JP" altLang="ja-JP" sz="1200" kern="100" dirty="0">
                <a:effectLst/>
                <a:latin typeface="+mn-ea"/>
                <a:cs typeface="Times New Roman" panose="02020603050405020304" pitchFamily="18" charset="0"/>
              </a:rPr>
              <a:t>　</a:t>
            </a:r>
            <a:r>
              <a:rPr lang="en-US" altLang="ja-JP" sz="1200" kern="100" dirty="0">
                <a:effectLst/>
                <a:latin typeface="+mn-ea"/>
                <a:cs typeface="Times New Roman" panose="02020603050405020304" pitchFamily="18" charset="0"/>
              </a:rPr>
              <a:t>https://www.facebook.com/Tokyopsychodrama</a:t>
            </a:r>
            <a:endParaRPr lang="ja-JP" altLang="ja-JP" sz="1200" kern="100" dirty="0">
              <a:effectLst/>
              <a:latin typeface="+mn-ea"/>
              <a:cs typeface="Times New Roman" panose="02020603050405020304" pitchFamily="18" charset="0"/>
            </a:endParaRPr>
          </a:p>
        </p:txBody>
      </p:sp>
      <p:sp>
        <p:nvSpPr>
          <p:cNvPr id="7" name="テキスト ボックス 6">
            <a:extLst>
              <a:ext uri="{FF2B5EF4-FFF2-40B4-BE49-F238E27FC236}">
                <a16:creationId xmlns:a16="http://schemas.microsoft.com/office/drawing/2014/main" id="{A24F14D2-B025-3D64-0454-D221EEA4F7B0}"/>
              </a:ext>
            </a:extLst>
          </p:cNvPr>
          <p:cNvSpPr txBox="1"/>
          <p:nvPr/>
        </p:nvSpPr>
        <p:spPr>
          <a:xfrm>
            <a:off x="1668296" y="4706400"/>
            <a:ext cx="3521407" cy="1261884"/>
          </a:xfrm>
          <a:prstGeom prst="rect">
            <a:avLst/>
          </a:prstGeom>
          <a:noFill/>
        </p:spPr>
        <p:txBody>
          <a:bodyPr wrap="square" rtlCol="0">
            <a:spAutoFit/>
          </a:bodyPr>
          <a:lstStyle/>
          <a:p>
            <a:pPr marR="0" lvl="0" algn="just" defTabSz="342900" rtl="0" eaLnBrk="1" fontAlgn="auto" latinLnBrk="0" hangingPunct="1">
              <a:lnSpc>
                <a:spcPct val="100000"/>
              </a:lnSpc>
              <a:spcBef>
                <a:spcPts val="750"/>
              </a:spcBef>
              <a:spcAft>
                <a:spcPts val="0"/>
              </a:spcAft>
              <a:buClr>
                <a:srgbClr val="A53010"/>
              </a:buClr>
              <a:buSzTx/>
              <a:tabLst/>
              <a:defRPr/>
            </a:pP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日時</a:t>
            </a: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　</a:t>
            </a: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第</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2</a:t>
            </a: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土曜日</a:t>
            </a:r>
            <a:endPar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endParaRPr>
          </a:p>
          <a:p>
            <a:pPr marL="0" marR="0" lvl="0" indent="0" algn="just" defTabSz="342900" rtl="0" eaLnBrk="1" fontAlgn="auto" latinLnBrk="0" hangingPunct="1">
              <a:lnSpc>
                <a:spcPct val="100000"/>
              </a:lnSpc>
              <a:spcBef>
                <a:spcPts val="750"/>
              </a:spcBef>
              <a:spcAft>
                <a:spcPts val="0"/>
              </a:spcAft>
              <a:buClr>
                <a:srgbClr val="A53010"/>
              </a:buClr>
              <a:buSzTx/>
              <a:buFont typeface="Wingdings 3" charset="2"/>
              <a:buNone/>
              <a:tabLst/>
              <a:defRPr/>
            </a:pP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　　　　</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13</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30</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16</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00</a:t>
            </a:r>
            <a:endPar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endParaRPr>
          </a:p>
          <a:p>
            <a:pPr marR="0" lvl="0" algn="just" defTabSz="342900" rtl="0" eaLnBrk="1" fontAlgn="auto" latinLnBrk="0" hangingPunct="1">
              <a:lnSpc>
                <a:spcPct val="100000"/>
              </a:lnSpc>
              <a:spcBef>
                <a:spcPts val="750"/>
              </a:spcBef>
              <a:spcAft>
                <a:spcPts val="0"/>
              </a:spcAft>
              <a:buClr>
                <a:srgbClr val="A53010"/>
              </a:buClr>
              <a:buSzTx/>
              <a:tabLst/>
              <a:defRPr/>
            </a:pP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場所</a:t>
            </a: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　東京</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YWCA</a:t>
            </a:r>
            <a:r>
              <a:rPr kumimoji="1" lang="ja-JP" altLang="en-US" sz="1400" kern="100" dirty="0">
                <a:solidFill>
                  <a:prstClr val="black">
                    <a:lumMod val="75000"/>
                    <a:lumOff val="25000"/>
                  </a:prstClr>
                </a:solidFill>
                <a:latin typeface="AR丸ゴシック体M" panose="020B0609010101010101" pitchFamily="49" charset="-128"/>
                <a:ea typeface="AR丸ゴシック体M" panose="020B0609010101010101" pitchFamily="49" charset="-128"/>
                <a:cs typeface="Times New Roman" panose="02020603050405020304" pitchFamily="18" charset="0"/>
              </a:rPr>
              <a:t> </a:t>
            </a: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 </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217</a:t>
            </a: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号室</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　</a:t>
            </a:r>
          </a:p>
          <a:p>
            <a:pPr marR="0" lvl="0" algn="just" defTabSz="342900" rtl="0" eaLnBrk="1" fontAlgn="auto" latinLnBrk="0" hangingPunct="1">
              <a:lnSpc>
                <a:spcPct val="100000"/>
              </a:lnSpc>
              <a:spcBef>
                <a:spcPts val="750"/>
              </a:spcBef>
              <a:spcAft>
                <a:spcPts val="0"/>
              </a:spcAft>
              <a:buClr>
                <a:srgbClr val="A53010"/>
              </a:buClr>
              <a:buSzTx/>
              <a:tabLst/>
              <a:defRPr/>
            </a:pP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費用</a:t>
            </a: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　</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1</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回</a:t>
            </a:r>
            <a:r>
              <a:rPr kumimoji="1" lang="ja-JP" altLang="en-US"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　</a:t>
            </a:r>
            <a:r>
              <a:rPr kumimoji="1" lang="en-US"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3,000</a:t>
            </a:r>
            <a:r>
              <a:rPr kumimoji="1" lang="ja-JP" altLang="ja-JP" sz="1400" b="0" i="0" u="none" strike="noStrike" kern="100" cap="none" spc="0" normalizeH="0" baseline="0" noProof="0" dirty="0">
                <a:ln>
                  <a:noFill/>
                </a:ln>
                <a:solidFill>
                  <a:prstClr val="black">
                    <a:lumMod val="75000"/>
                    <a:lumOff val="25000"/>
                  </a:prstClr>
                </a:solidFill>
                <a:effectLst/>
                <a:uLnTx/>
                <a:uFillTx/>
                <a:latin typeface="AR丸ゴシック体M" panose="020B0609010101010101" pitchFamily="49" charset="-128"/>
                <a:ea typeface="AR丸ゴシック体M" panose="020B0609010101010101" pitchFamily="49" charset="-128"/>
                <a:cs typeface="Times New Roman" panose="02020603050405020304" pitchFamily="18" charset="0"/>
              </a:rPr>
              <a:t>円</a:t>
            </a:r>
          </a:p>
        </p:txBody>
      </p:sp>
      <p:graphicFrame>
        <p:nvGraphicFramePr>
          <p:cNvPr id="10" name="表 9">
            <a:extLst>
              <a:ext uri="{FF2B5EF4-FFF2-40B4-BE49-F238E27FC236}">
                <a16:creationId xmlns:a16="http://schemas.microsoft.com/office/drawing/2014/main" id="{BBF986C5-D3DE-9DF3-760C-75C32A71E399}"/>
              </a:ext>
            </a:extLst>
          </p:cNvPr>
          <p:cNvGraphicFramePr>
            <a:graphicFrameLocks noGrp="1"/>
          </p:cNvGraphicFramePr>
          <p:nvPr>
            <p:extLst>
              <p:ext uri="{D42A27DB-BD31-4B8C-83A1-F6EECF244321}">
                <p14:modId xmlns:p14="http://schemas.microsoft.com/office/powerpoint/2010/main" val="2574521315"/>
              </p:ext>
            </p:extLst>
          </p:nvPr>
        </p:nvGraphicFramePr>
        <p:xfrm>
          <a:off x="218661" y="6312003"/>
          <a:ext cx="6582469" cy="2069848"/>
        </p:xfrm>
        <a:graphic>
          <a:graphicData uri="http://schemas.openxmlformats.org/drawingml/2006/table">
            <a:tbl>
              <a:tblPr firstRow="1" bandRow="1">
                <a:tableStyleId>{5C22544A-7EE6-4342-B048-85BDC9FD1C3A}</a:tableStyleId>
              </a:tblPr>
              <a:tblGrid>
                <a:gridCol w="1029226">
                  <a:extLst>
                    <a:ext uri="{9D8B030D-6E8A-4147-A177-3AD203B41FA5}">
                      <a16:colId xmlns:a16="http://schemas.microsoft.com/office/drawing/2014/main" val="3135931058"/>
                    </a:ext>
                  </a:extLst>
                </a:gridCol>
                <a:gridCol w="1161826">
                  <a:extLst>
                    <a:ext uri="{9D8B030D-6E8A-4147-A177-3AD203B41FA5}">
                      <a16:colId xmlns:a16="http://schemas.microsoft.com/office/drawing/2014/main" val="3751558878"/>
                    </a:ext>
                  </a:extLst>
                </a:gridCol>
                <a:gridCol w="1135380">
                  <a:extLst>
                    <a:ext uri="{9D8B030D-6E8A-4147-A177-3AD203B41FA5}">
                      <a16:colId xmlns:a16="http://schemas.microsoft.com/office/drawing/2014/main" val="260083642"/>
                    </a:ext>
                  </a:extLst>
                </a:gridCol>
                <a:gridCol w="1005392">
                  <a:extLst>
                    <a:ext uri="{9D8B030D-6E8A-4147-A177-3AD203B41FA5}">
                      <a16:colId xmlns:a16="http://schemas.microsoft.com/office/drawing/2014/main" val="60395371"/>
                    </a:ext>
                  </a:extLst>
                </a:gridCol>
                <a:gridCol w="1118795">
                  <a:extLst>
                    <a:ext uri="{9D8B030D-6E8A-4147-A177-3AD203B41FA5}">
                      <a16:colId xmlns:a16="http://schemas.microsoft.com/office/drawing/2014/main" val="60760756"/>
                    </a:ext>
                  </a:extLst>
                </a:gridCol>
                <a:gridCol w="1131850">
                  <a:extLst>
                    <a:ext uri="{9D8B030D-6E8A-4147-A177-3AD203B41FA5}">
                      <a16:colId xmlns:a16="http://schemas.microsoft.com/office/drawing/2014/main" val="3996908607"/>
                    </a:ext>
                  </a:extLst>
                </a:gridCol>
              </a:tblGrid>
              <a:tr h="1034924">
                <a:tc>
                  <a:txBody>
                    <a:bodyPr/>
                    <a:lstStyle/>
                    <a:p>
                      <a:r>
                        <a:rPr kumimoji="1" lang="ja-JP" altLang="en-US" dirty="0"/>
                        <a:t>  </a:t>
                      </a:r>
                      <a:r>
                        <a:rPr kumimoji="1" lang="en-US" altLang="ja-JP" dirty="0"/>
                        <a:t>4</a:t>
                      </a:r>
                      <a:r>
                        <a:rPr kumimoji="1" lang="ja-JP" altLang="en-US" dirty="0"/>
                        <a:t>月</a:t>
                      </a:r>
                      <a:r>
                        <a:rPr kumimoji="1" lang="en-US" altLang="ja-JP" dirty="0"/>
                        <a:t>12</a:t>
                      </a:r>
                      <a:r>
                        <a:rPr kumimoji="1" lang="ja-JP" altLang="en-US" dirty="0"/>
                        <a:t>日</a:t>
                      </a:r>
                      <a:endParaRPr kumimoji="1" lang="en-US" altLang="ja-JP" dirty="0"/>
                    </a:p>
                    <a:p>
                      <a:endParaRPr kumimoji="1" lang="en-US" altLang="ja-JP" dirty="0"/>
                    </a:p>
                    <a:p>
                      <a:r>
                        <a:rPr kumimoji="1" lang="ja-JP" altLang="en-US" dirty="0"/>
                        <a:t>遠藤 文哉</a:t>
                      </a:r>
                    </a:p>
                  </a:txBody>
                  <a:tcPr/>
                </a:tc>
                <a:tc>
                  <a:txBody>
                    <a:bodyPr/>
                    <a:lstStyle/>
                    <a:p>
                      <a:r>
                        <a:rPr kumimoji="1" lang="ja-JP" altLang="en-US" dirty="0"/>
                        <a:t>  </a:t>
                      </a:r>
                      <a:r>
                        <a:rPr kumimoji="1" lang="en-US" altLang="ja-JP" dirty="0"/>
                        <a:t>5</a:t>
                      </a:r>
                      <a:r>
                        <a:rPr kumimoji="1" lang="ja-JP" altLang="en-US" dirty="0"/>
                        <a:t>月</a:t>
                      </a:r>
                      <a:r>
                        <a:rPr kumimoji="1" lang="en-US" altLang="ja-JP" dirty="0"/>
                        <a:t>10</a:t>
                      </a:r>
                      <a:r>
                        <a:rPr kumimoji="1" lang="ja-JP" altLang="en-US" dirty="0"/>
                        <a:t>日</a:t>
                      </a:r>
                      <a:endParaRPr kumimoji="1" lang="en-US" altLang="ja-JP" dirty="0"/>
                    </a:p>
                    <a:p>
                      <a:endParaRPr kumimoji="1" lang="en-US" altLang="ja-JP" dirty="0"/>
                    </a:p>
                    <a:p>
                      <a:r>
                        <a:rPr kumimoji="1" lang="ja-JP" altLang="en-US" dirty="0"/>
                        <a:t>磯田 雄二郎</a:t>
                      </a:r>
                    </a:p>
                  </a:txBody>
                  <a:tcPr/>
                </a:tc>
                <a:tc>
                  <a:txBody>
                    <a:bodyPr/>
                    <a:lstStyle/>
                    <a:p>
                      <a:r>
                        <a:rPr kumimoji="1" lang="ja-JP" altLang="en-US" dirty="0"/>
                        <a:t>  </a:t>
                      </a:r>
                      <a:r>
                        <a:rPr kumimoji="1" lang="en-US" altLang="ja-JP" dirty="0"/>
                        <a:t>6</a:t>
                      </a:r>
                      <a:r>
                        <a:rPr kumimoji="1" lang="ja-JP" altLang="en-US" dirty="0"/>
                        <a:t>月 </a:t>
                      </a:r>
                      <a:r>
                        <a:rPr kumimoji="1" lang="en-US" altLang="ja-JP" dirty="0"/>
                        <a:t>14</a:t>
                      </a:r>
                      <a:r>
                        <a:rPr kumimoji="1" lang="ja-JP" altLang="en-US" dirty="0"/>
                        <a:t>日</a:t>
                      </a:r>
                      <a:endParaRPr kumimoji="1" lang="en-US" altLang="ja-JP" dirty="0"/>
                    </a:p>
                    <a:p>
                      <a:r>
                        <a:rPr kumimoji="1" lang="ja-JP" altLang="en-US" dirty="0"/>
                        <a:t> </a:t>
                      </a:r>
                      <a:endParaRPr kumimoji="1" lang="en-US" altLang="ja-JP" dirty="0"/>
                    </a:p>
                    <a:p>
                      <a:r>
                        <a:rPr kumimoji="1" lang="ja-JP" altLang="en-US"/>
                        <a:t>磯田 由美子</a:t>
                      </a:r>
                      <a:endParaRPr kumimoji="1" lang="ja-JP" altLang="en-US" dirty="0"/>
                    </a:p>
                  </a:txBody>
                  <a:tcPr/>
                </a:tc>
                <a:tc>
                  <a:txBody>
                    <a:bodyPr/>
                    <a:lstStyle/>
                    <a:p>
                      <a:r>
                        <a:rPr kumimoji="1" lang="ja-JP" altLang="en-US" dirty="0"/>
                        <a:t> </a:t>
                      </a:r>
                      <a:r>
                        <a:rPr kumimoji="1" lang="en-US" altLang="ja-JP" dirty="0"/>
                        <a:t>7</a:t>
                      </a:r>
                      <a:r>
                        <a:rPr kumimoji="1" lang="ja-JP" altLang="en-US" dirty="0"/>
                        <a:t>月</a:t>
                      </a:r>
                      <a:r>
                        <a:rPr kumimoji="1" lang="en-US" altLang="ja-JP" dirty="0"/>
                        <a:t>12</a:t>
                      </a:r>
                      <a:r>
                        <a:rPr kumimoji="1" lang="ja-JP" altLang="en-US" dirty="0"/>
                        <a:t>日</a:t>
                      </a:r>
                      <a:endParaRPr kumimoji="1" lang="en-US" altLang="ja-JP" dirty="0"/>
                    </a:p>
                    <a:p>
                      <a:endParaRPr kumimoji="1" lang="en-US" altLang="ja-JP" dirty="0"/>
                    </a:p>
                    <a:p>
                      <a:r>
                        <a:rPr kumimoji="1" lang="ja-JP" altLang="en-US" dirty="0"/>
                        <a:t>大島 朗生 </a:t>
                      </a:r>
                    </a:p>
                  </a:txBody>
                  <a:tcPr/>
                </a:tc>
                <a:tc>
                  <a:txBody>
                    <a:bodyPr/>
                    <a:lstStyle/>
                    <a:p>
                      <a:r>
                        <a:rPr kumimoji="1" lang="ja-JP" altLang="en-US" dirty="0"/>
                        <a:t>  </a:t>
                      </a:r>
                      <a:r>
                        <a:rPr kumimoji="1" lang="en-US" altLang="ja-JP" dirty="0"/>
                        <a:t>8</a:t>
                      </a:r>
                      <a:r>
                        <a:rPr kumimoji="1" lang="ja-JP" altLang="en-US" dirty="0"/>
                        <a:t>月</a:t>
                      </a:r>
                      <a:r>
                        <a:rPr kumimoji="1" lang="en-US" altLang="ja-JP" dirty="0"/>
                        <a:t>9</a:t>
                      </a:r>
                      <a:r>
                        <a:rPr kumimoji="1" lang="ja-JP" altLang="en-US" dirty="0"/>
                        <a:t>日</a:t>
                      </a:r>
                      <a:endParaRPr kumimoji="1" lang="en-US" altLang="ja-JP" dirty="0"/>
                    </a:p>
                    <a:p>
                      <a:endParaRPr kumimoji="1" lang="en-US" altLang="ja-JP" dirty="0"/>
                    </a:p>
                    <a:p>
                      <a:r>
                        <a:rPr kumimoji="1" lang="ja-JP" altLang="en-US" dirty="0"/>
                        <a:t>藤堂 宗継</a:t>
                      </a:r>
                    </a:p>
                  </a:txBody>
                  <a:tcPr/>
                </a:tc>
                <a:tc>
                  <a:txBody>
                    <a:bodyPr/>
                    <a:lstStyle/>
                    <a:p>
                      <a:r>
                        <a:rPr kumimoji="1" lang="ja-JP" altLang="en-US" dirty="0"/>
                        <a:t>  </a:t>
                      </a:r>
                      <a:r>
                        <a:rPr kumimoji="1" lang="en-US" altLang="ja-JP" dirty="0"/>
                        <a:t>9</a:t>
                      </a:r>
                      <a:r>
                        <a:rPr kumimoji="1" lang="ja-JP" altLang="en-US" dirty="0"/>
                        <a:t>月</a:t>
                      </a:r>
                      <a:r>
                        <a:rPr kumimoji="1" lang="en-US" altLang="ja-JP" dirty="0"/>
                        <a:t>13</a:t>
                      </a:r>
                      <a:r>
                        <a:rPr kumimoji="1" lang="ja-JP" altLang="en-US" dirty="0"/>
                        <a:t>日</a:t>
                      </a:r>
                      <a:endParaRPr kumimoji="1" lang="en-US" altLang="ja-JP" dirty="0"/>
                    </a:p>
                    <a:p>
                      <a:endParaRPr kumimoji="1" lang="en-US" altLang="ja-JP" dirty="0"/>
                    </a:p>
                    <a:p>
                      <a:r>
                        <a:rPr kumimoji="1" lang="ja-JP" altLang="en-US" dirty="0"/>
                        <a:t>小笠原 美江</a:t>
                      </a:r>
                      <a:endParaRPr kumimoji="1" lang="en-US" altLang="ja-JP" dirty="0"/>
                    </a:p>
                    <a:p>
                      <a:endParaRPr kumimoji="1" lang="ja-JP" altLang="en-US" dirty="0"/>
                    </a:p>
                  </a:txBody>
                  <a:tcPr/>
                </a:tc>
                <a:extLst>
                  <a:ext uri="{0D108BD9-81ED-4DB2-BD59-A6C34878D82A}">
                    <a16:rowId xmlns:a16="http://schemas.microsoft.com/office/drawing/2014/main" val="1342080684"/>
                  </a:ext>
                </a:extLst>
              </a:tr>
              <a:tr h="1034924">
                <a:tc>
                  <a:txBody>
                    <a:bodyPr/>
                    <a:lstStyle/>
                    <a:p>
                      <a:r>
                        <a:rPr kumimoji="1" lang="ja-JP" altLang="en-US" dirty="0"/>
                        <a:t> </a:t>
                      </a:r>
                      <a:r>
                        <a:rPr kumimoji="1" lang="en-US" altLang="ja-JP" dirty="0"/>
                        <a:t>10</a:t>
                      </a:r>
                      <a:r>
                        <a:rPr kumimoji="1" lang="ja-JP" altLang="en-US" dirty="0"/>
                        <a:t>月</a:t>
                      </a:r>
                      <a:r>
                        <a:rPr kumimoji="1" lang="en-US" altLang="ja-JP" dirty="0"/>
                        <a:t>11</a:t>
                      </a:r>
                      <a:r>
                        <a:rPr kumimoji="1" lang="ja-JP" altLang="en-US" dirty="0"/>
                        <a:t>日</a:t>
                      </a:r>
                      <a:endParaRPr kumimoji="1" lang="en-US" altLang="ja-JP" dirty="0"/>
                    </a:p>
                    <a:p>
                      <a:endParaRPr kumimoji="1" lang="en-US" altLang="ja-JP" dirty="0"/>
                    </a:p>
                    <a:p>
                      <a:r>
                        <a:rPr kumimoji="1" lang="ja-JP" altLang="en-US" dirty="0"/>
                        <a:t>高橋 美紀</a:t>
                      </a:r>
                    </a:p>
                  </a:txBody>
                  <a:tcPr/>
                </a:tc>
                <a:tc>
                  <a:txBody>
                    <a:bodyPr/>
                    <a:lstStyle/>
                    <a:p>
                      <a:r>
                        <a:rPr kumimoji="1" lang="ja-JP" altLang="en-US" dirty="0"/>
                        <a:t> </a:t>
                      </a:r>
                      <a:r>
                        <a:rPr kumimoji="1" lang="en-US" altLang="ja-JP" dirty="0"/>
                        <a:t>11</a:t>
                      </a:r>
                      <a:r>
                        <a:rPr kumimoji="1" lang="ja-JP" altLang="en-US" dirty="0"/>
                        <a:t>月</a:t>
                      </a:r>
                      <a:r>
                        <a:rPr kumimoji="1" lang="en-US" altLang="ja-JP" dirty="0"/>
                        <a:t>8</a:t>
                      </a:r>
                      <a:r>
                        <a:rPr kumimoji="1" lang="ja-JP" altLang="en-US" dirty="0"/>
                        <a:t>日</a:t>
                      </a:r>
                      <a:endParaRPr kumimoji="1" lang="en-US" altLang="ja-JP" dirty="0"/>
                    </a:p>
                    <a:p>
                      <a:endParaRPr kumimoji="1" lang="en-US" altLang="ja-JP" dirty="0"/>
                    </a:p>
                    <a:p>
                      <a:r>
                        <a:rPr kumimoji="1" lang="ja-JP" altLang="en-US" dirty="0"/>
                        <a:t>藤堂 信枝</a:t>
                      </a:r>
                    </a:p>
                  </a:txBody>
                  <a:tcPr/>
                </a:tc>
                <a:tc>
                  <a:txBody>
                    <a:bodyPr/>
                    <a:lstStyle/>
                    <a:p>
                      <a:r>
                        <a:rPr kumimoji="1" lang="ja-JP" altLang="en-US" dirty="0"/>
                        <a:t> </a:t>
                      </a:r>
                      <a:r>
                        <a:rPr kumimoji="1" lang="en-US" altLang="ja-JP" dirty="0"/>
                        <a:t>12</a:t>
                      </a:r>
                      <a:r>
                        <a:rPr kumimoji="1" lang="ja-JP" altLang="en-US" dirty="0"/>
                        <a:t>月</a:t>
                      </a:r>
                      <a:r>
                        <a:rPr kumimoji="1" lang="en-US" altLang="ja-JP" dirty="0"/>
                        <a:t>13</a:t>
                      </a:r>
                      <a:r>
                        <a:rPr kumimoji="1" lang="ja-JP" altLang="en-US" dirty="0"/>
                        <a:t>日</a:t>
                      </a:r>
                      <a:endParaRPr kumimoji="1" lang="en-US" altLang="ja-JP" dirty="0"/>
                    </a:p>
                    <a:p>
                      <a:endParaRPr kumimoji="1" lang="en-US" altLang="ja-JP" dirty="0"/>
                    </a:p>
                    <a:p>
                      <a:r>
                        <a:rPr kumimoji="1" lang="ja-JP" altLang="en-US" dirty="0"/>
                        <a:t> 佐藤　豊</a:t>
                      </a:r>
                    </a:p>
                  </a:txBody>
                  <a:tcPr/>
                </a:tc>
                <a:tc>
                  <a:txBody>
                    <a:bodyPr/>
                    <a:lstStyle/>
                    <a:p>
                      <a:r>
                        <a:rPr kumimoji="1" lang="ja-JP" altLang="en-US" dirty="0"/>
                        <a:t>  </a:t>
                      </a:r>
                      <a:r>
                        <a:rPr kumimoji="1" lang="en-US" altLang="ja-JP" dirty="0"/>
                        <a:t>1</a:t>
                      </a:r>
                      <a:r>
                        <a:rPr kumimoji="1" lang="ja-JP" altLang="en-US" dirty="0"/>
                        <a:t>月</a:t>
                      </a:r>
                      <a:r>
                        <a:rPr kumimoji="1" lang="en-US" altLang="ja-JP" dirty="0"/>
                        <a:t>10</a:t>
                      </a:r>
                      <a:r>
                        <a:rPr kumimoji="1" lang="ja-JP" altLang="en-US" dirty="0"/>
                        <a:t>日</a:t>
                      </a:r>
                      <a:endParaRPr kumimoji="1" lang="en-US" altLang="ja-JP" dirty="0"/>
                    </a:p>
                    <a:p>
                      <a:endParaRPr kumimoji="1" lang="en-US" altLang="ja-JP" dirty="0"/>
                    </a:p>
                    <a:p>
                      <a:r>
                        <a:rPr kumimoji="1" lang="ja-JP" altLang="en-US" dirty="0"/>
                        <a:t> ＊休み</a:t>
                      </a:r>
                      <a:endParaRPr kumimoji="1" lang="en-US" altLang="ja-JP" dirty="0"/>
                    </a:p>
                  </a:txBody>
                  <a:tcPr/>
                </a:tc>
                <a:tc>
                  <a:txBody>
                    <a:bodyPr/>
                    <a:lstStyle/>
                    <a:p>
                      <a:r>
                        <a:rPr kumimoji="1" lang="ja-JP" altLang="en-US" dirty="0"/>
                        <a:t>  </a:t>
                      </a:r>
                      <a:r>
                        <a:rPr kumimoji="1" lang="en-US" altLang="ja-JP" dirty="0"/>
                        <a:t>2</a:t>
                      </a:r>
                      <a:r>
                        <a:rPr kumimoji="1" lang="ja-JP" altLang="en-US" dirty="0"/>
                        <a:t>月 </a:t>
                      </a:r>
                      <a:r>
                        <a:rPr kumimoji="1" lang="en-US" altLang="ja-JP" dirty="0"/>
                        <a:t>14</a:t>
                      </a:r>
                      <a:r>
                        <a:rPr kumimoji="1" lang="ja-JP" altLang="en-US" dirty="0"/>
                        <a:t>日</a:t>
                      </a:r>
                      <a:endParaRPr kumimoji="1" lang="en-US" altLang="ja-JP" dirty="0"/>
                    </a:p>
                    <a:p>
                      <a:endParaRPr kumimoji="1" lang="en-US" altLang="ja-JP" dirty="0"/>
                    </a:p>
                    <a:p>
                      <a:r>
                        <a:rPr kumimoji="1" lang="ja-JP" altLang="en-US" dirty="0"/>
                        <a:t>藤巻 加奈子</a:t>
                      </a:r>
                    </a:p>
                  </a:txBody>
                  <a:tcPr/>
                </a:tc>
                <a:tc>
                  <a:txBody>
                    <a:bodyPr/>
                    <a:lstStyle/>
                    <a:p>
                      <a:r>
                        <a:rPr kumimoji="1" lang="ja-JP" altLang="en-US" dirty="0"/>
                        <a:t> </a:t>
                      </a:r>
                      <a:r>
                        <a:rPr kumimoji="1" lang="en-US" altLang="ja-JP" dirty="0"/>
                        <a:t>3</a:t>
                      </a:r>
                      <a:r>
                        <a:rPr kumimoji="1" lang="ja-JP" altLang="en-US" dirty="0"/>
                        <a:t> 月</a:t>
                      </a:r>
                      <a:r>
                        <a:rPr kumimoji="1" lang="en-US" altLang="ja-JP" dirty="0"/>
                        <a:t>14</a:t>
                      </a:r>
                      <a:r>
                        <a:rPr kumimoji="1" lang="ja-JP" altLang="en-US" dirty="0"/>
                        <a:t>日</a:t>
                      </a:r>
                      <a:endParaRPr kumimoji="1" lang="en-US" altLang="ja-JP" dirty="0"/>
                    </a:p>
                    <a:p>
                      <a:endParaRPr kumimoji="1" lang="en-US" altLang="ja-JP" dirty="0"/>
                    </a:p>
                    <a:p>
                      <a:r>
                        <a:rPr kumimoji="1" lang="ja-JP" altLang="en-US" dirty="0"/>
                        <a:t>佐藤　豊</a:t>
                      </a:r>
                    </a:p>
                  </a:txBody>
                  <a:tcPr/>
                </a:tc>
                <a:extLst>
                  <a:ext uri="{0D108BD9-81ED-4DB2-BD59-A6C34878D82A}">
                    <a16:rowId xmlns:a16="http://schemas.microsoft.com/office/drawing/2014/main" val="296234250"/>
                  </a:ext>
                </a:extLst>
              </a:tr>
            </a:tbl>
          </a:graphicData>
        </a:graphic>
      </p:graphicFrame>
      <p:pic>
        <p:nvPicPr>
          <p:cNvPr id="3" name="図 2" descr="QR コード&#10;&#10;自動的に生成された説明">
            <a:extLst>
              <a:ext uri="{FF2B5EF4-FFF2-40B4-BE49-F238E27FC236}">
                <a16:creationId xmlns:a16="http://schemas.microsoft.com/office/drawing/2014/main" id="{35180977-DDE2-7BA5-AA81-C5C3FC3522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2930" y="8535740"/>
            <a:ext cx="858879" cy="858879"/>
          </a:xfrm>
          <a:prstGeom prst="rect">
            <a:avLst/>
          </a:prstGeom>
        </p:spPr>
      </p:pic>
    </p:spTree>
    <p:extLst>
      <p:ext uri="{BB962C8B-B14F-4D97-AF65-F5344CB8AC3E}">
        <p14:creationId xmlns:p14="http://schemas.microsoft.com/office/powerpoint/2010/main" val="1111000783"/>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382</TotalTime>
  <Words>322</Words>
  <Application>Microsoft Office PowerPoint</Application>
  <PresentationFormat>A4 210 x 297 mm</PresentationFormat>
  <Paragraphs>53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AR丸ゴシック体M</vt:lpstr>
      <vt:lpstr>ＭＳ ゴシック</vt:lpstr>
      <vt:lpstr>游明朝</vt:lpstr>
      <vt:lpstr>Arial</vt:lpstr>
      <vt:lpstr>Century Gothic</vt:lpstr>
      <vt:lpstr>Wingdings 3</vt:lpstr>
      <vt:lpstr>ウィスプ</vt:lpstr>
      <vt:lpstr>2025年度　東京サイコドラマ協会 　　　　　オープングループのご案内  東京サイコドラマ協会は、モレノ派サイコドラマの普及とサイコドラマティストの育成を目的に、サイコドラマを｢広める｣｢学ぶ｣｢深める｣活動を行っています。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東京サイコドラマ協会 オープングループ・トレーニンググループのご案内  東京サイコドラマ協会は、モレノ派サイコドラマの普及とサイコドラマティストの育成を目的に、サイコドラマを｢広める｣｢学ぶ｣｢深める｣活動を行っています。</dc:title>
  <dc:creator>MI KI</dc:creator>
  <cp:lastModifiedBy>充子 森</cp:lastModifiedBy>
  <cp:revision>26</cp:revision>
  <cp:lastPrinted>2025-03-14T14:59:01Z</cp:lastPrinted>
  <dcterms:created xsi:type="dcterms:W3CDTF">2023-03-05T07:37:05Z</dcterms:created>
  <dcterms:modified xsi:type="dcterms:W3CDTF">2025-06-12T09:47:14Z</dcterms:modified>
</cp:coreProperties>
</file>